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  <p:sldId id="265" r:id="rId12"/>
    <p:sldId id="272" r:id="rId13"/>
    <p:sldId id="273" r:id="rId14"/>
    <p:sldId id="267" r:id="rId15"/>
    <p:sldId id="269" r:id="rId16"/>
    <p:sldId id="276" r:id="rId17"/>
    <p:sldId id="270" r:id="rId18"/>
    <p:sldId id="271" r:id="rId19"/>
    <p:sldId id="274" r:id="rId20"/>
    <p:sldId id="268" r:id="rId21"/>
    <p:sldId id="275" r:id="rId22"/>
    <p:sldId id="277" r:id="rId23"/>
    <p:sldId id="278" r:id="rId24"/>
    <p:sldId id="279" r:id="rId25"/>
    <p:sldId id="281" r:id="rId26"/>
    <p:sldId id="280" r:id="rId27"/>
    <p:sldId id="284" r:id="rId28"/>
    <p:sldId id="282" r:id="rId29"/>
    <p:sldId id="283" r:id="rId30"/>
  </p:sldIdLst>
  <p:sldSz cx="1069181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1FDD-3663-4D75-AE7E-D4DFF81B3CE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D6ED-C1F1-48C8-800F-8BF010D2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8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1FDD-3663-4D75-AE7E-D4DFF81B3CE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D6ED-C1F1-48C8-800F-8BF010D2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3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1FDD-3663-4D75-AE7E-D4DFF81B3CE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D6ED-C1F1-48C8-800F-8BF010D2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1FDD-3663-4D75-AE7E-D4DFF81B3CE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D6ED-C1F1-48C8-800F-8BF010D2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6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1FDD-3663-4D75-AE7E-D4DFF81B3CE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D6ED-C1F1-48C8-800F-8BF010D2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9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1FDD-3663-4D75-AE7E-D4DFF81B3CE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D6ED-C1F1-48C8-800F-8BF010D2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7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1FDD-3663-4D75-AE7E-D4DFF81B3CE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D6ED-C1F1-48C8-800F-8BF010D2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5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1FDD-3663-4D75-AE7E-D4DFF81B3CE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D6ED-C1F1-48C8-800F-8BF010D2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1FDD-3663-4D75-AE7E-D4DFF81B3CE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D6ED-C1F1-48C8-800F-8BF010D2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1FDD-3663-4D75-AE7E-D4DFF81B3CE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D6ED-C1F1-48C8-800F-8BF010D2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8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1FDD-3663-4D75-AE7E-D4DFF81B3CE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D6ED-C1F1-48C8-800F-8BF010D2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7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1FDD-3663-4D75-AE7E-D4DFF81B3CEF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D6ED-C1F1-48C8-800F-8BF010D2C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0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 b="12638"/>
          <a:stretch/>
        </p:blipFill>
        <p:spPr>
          <a:xfrm flipH="1">
            <a:off x="-2" y="464457"/>
            <a:ext cx="10691813" cy="4746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7209" y="5519184"/>
            <a:ext cx="6303728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Легкоусваиваемый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коллаген </a:t>
            </a:r>
            <a:r>
              <a:rPr lang="en-US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KANDA</a:t>
            </a:r>
            <a:endParaRPr lang="ru-RU" sz="485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83190" y="6960221"/>
            <a:ext cx="5293276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79" y="4631655"/>
            <a:ext cx="1246005" cy="2246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88" y="4914256"/>
            <a:ext cx="1497502" cy="24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2203732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897300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СВОЙСТВА</a:t>
            </a:r>
          </a:p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рыбного </a:t>
            </a:r>
            <a:r>
              <a:rPr lang="ru-RU" sz="4850" spc="-9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коллагена</a:t>
            </a:r>
            <a:endParaRPr lang="ru-RU" sz="4850" spc="-9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2" y="2394854"/>
            <a:ext cx="9785643" cy="473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eorgia" panose="02040502050405020303" pitchFamily="18" charset="0"/>
              </a:rPr>
              <a:t>Увлажняет, питает кожу, дарит ей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упругость и эластичность, придает ровный цвет.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eorgia" panose="02040502050405020303" pitchFamily="18" charset="0"/>
              </a:rPr>
              <a:t>Восстанавливает хрящевую ткань и межсуставную жидкость.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eorgia" panose="02040502050405020303" pitchFamily="18" charset="0"/>
              </a:rPr>
              <a:t>Помогает при воспалительных процессах в суставах: при артритах, артрозах, остеохондрозах и др.,  при повышенных физических нагрузках, в том числе у спортсменов.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eorgia" panose="02040502050405020303" pitchFamily="18" charset="0"/>
              </a:rPr>
              <a:t>Улучшает гибкость и подвижность суставов.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eorgia" panose="02040502050405020303" pitchFamily="18" charset="0"/>
              </a:rPr>
              <a:t>Укрепляет кости, препятствует их ломкости,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способствует восстановлению после полученных травм.</a:t>
            </a:r>
          </a:p>
          <a:p>
            <a:pPr>
              <a:spcBef>
                <a:spcPts val="1800"/>
              </a:spcBef>
            </a:pPr>
            <a:endParaRPr lang="ru-RU" sz="2400" dirty="0" smtClean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55"/>
          <a:stretch/>
        </p:blipFill>
        <p:spPr>
          <a:xfrm>
            <a:off x="7271656" y="0"/>
            <a:ext cx="2859315" cy="27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9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2203732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897300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СВОЙСТВА</a:t>
            </a:r>
          </a:p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рыбного </a:t>
            </a:r>
            <a:r>
              <a:rPr lang="ru-RU" sz="4850" spc="-9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коллагена</a:t>
            </a:r>
            <a:endParaRPr lang="ru-RU" sz="4850" spc="-9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2" y="2394854"/>
            <a:ext cx="9785643" cy="473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eorgia" panose="02040502050405020303" pitchFamily="18" charset="0"/>
              </a:rPr>
              <a:t>Улучшает цвет волос, придаёт им блеск,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уменьшает ломкость, укрепляет ногти.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eorgia" panose="02040502050405020303" pitchFamily="18" charset="0"/>
              </a:rPr>
              <a:t>Эффективен при ожогах, псориазе, уменьшает количество веснушек, пигментных пятен и растяжек на коже, восстанавливает кожный покров.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eorgia" panose="02040502050405020303" pitchFamily="18" charset="0"/>
              </a:rPr>
              <a:t>Используется для борьбы с целлюлитом.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eorgia" panose="02040502050405020303" pitchFamily="18" charset="0"/>
              </a:rPr>
              <a:t>Снижает риск сердечных заболеваний,  укрепляет иммунную систему.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eorgia" panose="02040502050405020303" pitchFamily="18" charset="0"/>
              </a:rPr>
              <a:t>Восстанавливает нарушенную функцию клеток печени при острой и хронической интоксикации.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55"/>
          <a:stretch/>
        </p:blipFill>
        <p:spPr>
          <a:xfrm>
            <a:off x="7271656" y="0"/>
            <a:ext cx="2859315" cy="27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897300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Для красивой кожи: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2" y="1698171"/>
            <a:ext cx="6389301" cy="1291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Помимо жидкости наша кожа на 70% состоит из коллагена.</a:t>
            </a:r>
            <a:endParaRPr lang="ru-RU" sz="2400" b="1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6564" y="3120572"/>
            <a:ext cx="6647543" cy="4005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spc="-50" dirty="0" smtClean="0">
                <a:latin typeface="Georgia" panose="02040502050405020303" pitchFamily="18" charset="0"/>
              </a:rPr>
              <a:t>Под влиянием УФ-лучей и стрессов метаболизм кожи снижается, количество коллагена в организме уменьшается — </a:t>
            </a:r>
            <a:br>
              <a:rPr lang="ru-RU" sz="2400" spc="-50" dirty="0" smtClean="0">
                <a:latin typeface="Georgia" panose="02040502050405020303" pitchFamily="18" charset="0"/>
              </a:rPr>
            </a:br>
            <a:r>
              <a:rPr lang="ru-RU" sz="2400" spc="-50" dirty="0" smtClean="0">
                <a:latin typeface="Georgia" panose="02040502050405020303" pitchFamily="18" charset="0"/>
              </a:rPr>
              <a:t>и у кожи теряется способность удержания влаги, кожа теряет упругость, становится сухой, дряблой и появляются морщины. </a:t>
            </a:r>
          </a:p>
          <a:p>
            <a:endParaRPr lang="ru-RU" sz="2400" spc="-50" dirty="0">
              <a:latin typeface="Georgia" panose="02040502050405020303" pitchFamily="18" charset="0"/>
            </a:endParaRPr>
          </a:p>
          <a:p>
            <a:r>
              <a:rPr lang="ru-RU" sz="2400" spc="-50" dirty="0" smtClean="0">
                <a:latin typeface="Georgia" panose="02040502050405020303" pitchFamily="18" charset="0"/>
              </a:rPr>
              <a:t>Количество коллагена в организме можно увеличить с помощью питательных веществ </a:t>
            </a:r>
            <a:br>
              <a:rPr lang="ru-RU" sz="2400" spc="-50" dirty="0" smtClean="0">
                <a:latin typeface="Georgia" panose="02040502050405020303" pitchFamily="18" charset="0"/>
              </a:rPr>
            </a:br>
            <a:r>
              <a:rPr lang="ru-RU" sz="2400" spc="-50" dirty="0" smtClean="0">
                <a:latin typeface="Georgia" panose="02040502050405020303" pitchFamily="18" charset="0"/>
              </a:rPr>
              <a:t>и кислорода, который очищает кровеносные сосуды и клетки от вредных веществ.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2" y="-1"/>
            <a:ext cx="2873828" cy="2757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r="8204"/>
          <a:stretch/>
        </p:blipFill>
        <p:spPr>
          <a:xfrm>
            <a:off x="682800" y="3244850"/>
            <a:ext cx="3134457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897300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Для красивой кожи: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2" y="1698171"/>
            <a:ext cx="6389301" cy="1291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Помимо жидкости наша кожа на 70% состоит из коллагена.</a:t>
            </a:r>
            <a:endParaRPr lang="ru-RU" sz="2400" b="1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9142" y="3120572"/>
            <a:ext cx="6183086" cy="4005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Поэтому, когда снижается выработка коллагена и процесс метаболизма, кислород и питательные вещества не попадают в клетки, кожа теряет влагу и свежесть, а старение кожи прогрессирует.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Вредные вещества не выходят из организма, а накапливаются, обременяя кожу и вызывая такие проблемы как неровность и грубость кожи.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2" y="-1"/>
            <a:ext cx="2873828" cy="27577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7" r="2803"/>
          <a:stretch/>
        </p:blipFill>
        <p:spPr>
          <a:xfrm>
            <a:off x="682799" y="3210099"/>
            <a:ext cx="3236057" cy="35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6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2203732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897300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Устранение проблем кожи во время диеты:</a:t>
            </a:r>
            <a:endParaRPr lang="ru-RU" sz="4850" spc="-9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2" y="2394854"/>
            <a:ext cx="9785643" cy="473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Коллаген является полезной добавкой </a:t>
            </a:r>
            <a:br>
              <a:rPr lang="ru-RU" sz="2400" b="1" dirty="0" smtClean="0">
                <a:latin typeface="Georgia" panose="02040502050405020303" pitchFamily="18" charset="0"/>
              </a:rPr>
            </a:br>
            <a:r>
              <a:rPr lang="ru-RU" sz="2400" b="1" dirty="0" smtClean="0">
                <a:latin typeface="Georgia" panose="02040502050405020303" pitchFamily="18" charset="0"/>
              </a:rPr>
              <a:t>для устранения проблем кожи во время диеты.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Во время диет с кожей лица возникают проблемы. 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Причина в том, что такие питательные вещества как витамины, минералы, белок не попадают в организм.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В результате чего на лице появляются морщины, кожа становится грубой и на ней появляется неприятный блеск.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E85252"/>
                </a:solidFill>
                <a:latin typeface="Georgia" panose="02040502050405020303" pitchFamily="18" charset="0"/>
              </a:rPr>
              <a:t>Если вы хотите быть красивыми, стройными и иметь хорошую кожу — не забывайте о коллагеновой добавке!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1684" r="5218" b="6577"/>
          <a:stretch/>
        </p:blipFill>
        <p:spPr>
          <a:xfrm>
            <a:off x="7257141" y="1"/>
            <a:ext cx="2873829" cy="27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8"/>
            <a:ext cx="6897300" cy="882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Для красивых волос: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2" y="1698171"/>
            <a:ext cx="6389301" cy="1291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Коллаген придает волосам блеск. Здоровые волосы зависят от здоровой кожи головы. </a:t>
            </a:r>
            <a:endParaRPr lang="ru-RU" sz="2400" b="1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57" y="3120572"/>
            <a:ext cx="5413829" cy="4325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При попадании в организм коллагена в результате метаболизма дерм</a:t>
            </a:r>
            <a:r>
              <a:rPr lang="ru-RU" sz="2400" dirty="0">
                <a:latin typeface="Georgia" panose="02040502050405020303" pitchFamily="18" charset="0"/>
              </a:rPr>
              <a:t>а</a:t>
            </a:r>
            <a:r>
              <a:rPr lang="ru-RU" sz="2400" dirty="0" smtClean="0">
                <a:latin typeface="Georgia" panose="02040502050405020303" pitchFamily="18" charset="0"/>
              </a:rPr>
              <a:t> активируется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и растут красивые здоровые волосы.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К тому же, предотвращается выпадение, старение, истончение волос и уменьшение их пигментации (процесс поседения). </a:t>
            </a:r>
            <a:endParaRPr lang="ru-RU" sz="2400" b="1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7257141" y="0"/>
            <a:ext cx="2873829" cy="2757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r="11654"/>
          <a:stretch/>
        </p:blipFill>
        <p:spPr>
          <a:xfrm>
            <a:off x="682800" y="3210098"/>
            <a:ext cx="3831143" cy="39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8"/>
            <a:ext cx="6897300" cy="882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Для крепких ногтей: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2" y="1698171"/>
            <a:ext cx="6389301" cy="1291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Коллаген также улучшает состояние Ваших ногтей.</a:t>
            </a:r>
            <a:endParaRPr lang="ru-RU" sz="2400" b="1" spc="-100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6114" y="3120572"/>
            <a:ext cx="5196116" cy="4325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Люди, употребляющие коллагеновые добавки в течение 2-3 месяцев, замечают, что их ногти становятся более крепкими и здоровыми.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Так же, как и волосы, ногти начинают быстро расти из-за того, что коллаген попадает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в кровеносные сосуды, что улучшает кровеносный поток.</a:t>
            </a:r>
            <a:endParaRPr lang="ru-RU" sz="2400" b="1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3"/>
          <a:stretch/>
        </p:blipFill>
        <p:spPr>
          <a:xfrm>
            <a:off x="7257142" y="0"/>
            <a:ext cx="2873828" cy="2765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8" r="16443"/>
          <a:stretch/>
        </p:blipFill>
        <p:spPr>
          <a:xfrm>
            <a:off x="682800" y="3210099"/>
            <a:ext cx="4092400" cy="39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9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897300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Для здоровья глаз: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2" y="1698171"/>
            <a:ext cx="6389301" cy="1291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Коллаген необходим и для глаз.</a:t>
            </a:r>
            <a:endParaRPr lang="ru-RU" sz="2400" b="1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4457" y="3120572"/>
            <a:ext cx="4644572" cy="28157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Если в организме достаточно свежего, здорового коллагена,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то сохраняется здоровье глаз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и предотвращается их старение и появление катаракты.</a:t>
            </a:r>
            <a:endParaRPr lang="ru-RU" sz="2400" b="1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9502"/>
          <a:stretch/>
        </p:blipFill>
        <p:spPr>
          <a:xfrm>
            <a:off x="7257141" y="0"/>
            <a:ext cx="2873828" cy="2757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4" b="14306"/>
          <a:stretch/>
        </p:blipFill>
        <p:spPr>
          <a:xfrm>
            <a:off x="682800" y="3210098"/>
            <a:ext cx="4353657" cy="272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897300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Остеопороз: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2" y="1698171"/>
            <a:ext cx="6389301" cy="1291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Коллаген помогает кальцию задерживаться в костях. </a:t>
            </a:r>
            <a:endParaRPr lang="ru-RU" sz="2400" b="1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042" y="3120572"/>
            <a:ext cx="9625987" cy="4005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Кости примерно на 70% состоят из кальция и фосфора,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а коллаген помогает этим минералам задерживаться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в организме.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i="1" dirty="0" smtClean="0">
                <a:latin typeface="Georgia" panose="02040502050405020303" pitchFamily="18" charset="0"/>
              </a:rPr>
              <a:t>Если провести аналогии, то коллаген это бетон, </a:t>
            </a:r>
            <a:br>
              <a:rPr lang="ru-RU" sz="2400" i="1" dirty="0" smtClean="0">
                <a:latin typeface="Georgia" panose="02040502050405020303" pitchFamily="18" charset="0"/>
              </a:rPr>
            </a:br>
            <a:r>
              <a:rPr lang="ru-RU" sz="2400" i="1" dirty="0" smtClean="0">
                <a:latin typeface="Georgia" panose="02040502050405020303" pitchFamily="18" charset="0"/>
              </a:rPr>
              <a:t>а минералы — цемент.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При нехватке коллагена, кости не могут сохранять необходимое количество минералов, что приводит к их быстрому старению, кости становятся полыми и в результате развивается остеопороз.</a:t>
            </a:r>
            <a:endParaRPr lang="ru-RU" sz="2400" b="1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t="16228" r="23492"/>
          <a:stretch/>
        </p:blipFill>
        <p:spPr>
          <a:xfrm>
            <a:off x="7257142" y="0"/>
            <a:ext cx="2873828" cy="27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8"/>
            <a:ext cx="6897300" cy="882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Боль в суставах: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2" y="1698171"/>
            <a:ext cx="6389301" cy="1291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Коллаген необходим для прочности и эластичности связок, крепости </a:t>
            </a:r>
            <a:br>
              <a:rPr lang="ru-RU" sz="2400" b="1" dirty="0" smtClean="0">
                <a:latin typeface="Georgia" panose="02040502050405020303" pitchFamily="18" charset="0"/>
              </a:rPr>
            </a:br>
            <a:r>
              <a:rPr lang="ru-RU" sz="2400" b="1" spc="-100" dirty="0" smtClean="0">
                <a:latin typeface="Georgia" panose="02040502050405020303" pitchFamily="18" charset="0"/>
              </a:rPr>
              <a:t>и подвижности суставных соединений.</a:t>
            </a:r>
            <a:endParaRPr lang="ru-RU" sz="2400" b="1" spc="-100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573" y="3120572"/>
            <a:ext cx="5747657" cy="4325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Суставы имеют хорошую подвижность благодаря так называемым соединительным тканям — хрящам, костям и связкам, которые играют роль подушки (смазочного масла).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В процессе старения и дефицита коллагена эти ткани изнашиваются, становятся непрочными, что приводит к болям в коленях и суставах.</a:t>
            </a:r>
            <a:endParaRPr lang="ru-RU" sz="2400" b="1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11506"/>
          <a:stretch/>
        </p:blipFill>
        <p:spPr>
          <a:xfrm>
            <a:off x="7257141" y="0"/>
            <a:ext cx="2873829" cy="2765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0" y="3210099"/>
            <a:ext cx="3584400" cy="35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1376418"/>
            <a:ext cx="5848629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303728" cy="8386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Что такое коллаген?</a:t>
            </a:r>
            <a:endParaRPr lang="ru-RU" sz="485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71" y="0"/>
            <a:ext cx="2859316" cy="2757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043" y="1727198"/>
            <a:ext cx="6519928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200" b="1" dirty="0" smtClean="0">
                <a:latin typeface="Georgia" panose="02040502050405020303" pitchFamily="18" charset="0"/>
              </a:rPr>
              <a:t>Коллаген</a:t>
            </a:r>
            <a:r>
              <a:rPr lang="ru-RU" sz="2200" dirty="0" smtClean="0">
                <a:latin typeface="Georgia" panose="02040502050405020303" pitchFamily="18" charset="0"/>
              </a:rPr>
              <a:t> — основной структурный белок, входящий в состав кожи, костей, сухожилий, хрящей и многих других органов и тканей. </a:t>
            </a:r>
            <a:endParaRPr lang="ru-RU" sz="22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5829" y="3201615"/>
            <a:ext cx="5239658" cy="39539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200" dirty="0" smtClean="0">
                <a:latin typeface="Georgia" panose="02040502050405020303" pitchFamily="18" charset="0"/>
              </a:rPr>
              <a:t>Он выполняет </a:t>
            </a:r>
            <a:r>
              <a:rPr lang="ru-RU" sz="2200" b="1" dirty="0" smtClean="0">
                <a:latin typeface="Georgia" panose="02040502050405020303" pitchFamily="18" charset="0"/>
              </a:rPr>
              <a:t>функцию склеивания триллионов клеток </a:t>
            </a:r>
            <a:r>
              <a:rPr lang="ru-RU" sz="2200" dirty="0" smtClean="0">
                <a:latin typeface="Georgia" panose="02040502050405020303" pitchFamily="18" charset="0"/>
              </a:rPr>
              <a:t>нашего тела, придавая упругость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dirty="0" smtClean="0">
                <a:latin typeface="Georgia" panose="02040502050405020303" pitchFamily="18" charset="0"/>
              </a:rPr>
              <a:t>и прочность всем органам и тканям. </a:t>
            </a:r>
          </a:p>
          <a:p>
            <a:endParaRPr lang="ru-RU" sz="2200" dirty="0">
              <a:latin typeface="Georgia" panose="02040502050405020303" pitchFamily="18" charset="0"/>
            </a:endParaRPr>
          </a:p>
          <a:p>
            <a:r>
              <a:rPr lang="ru-RU" sz="2200" dirty="0" smtClean="0">
                <a:latin typeface="Georgia" panose="02040502050405020303" pitchFamily="18" charset="0"/>
              </a:rPr>
              <a:t>С возрастом </a:t>
            </a:r>
            <a:r>
              <a:rPr lang="ru-RU" sz="2200" b="1" dirty="0" smtClean="0">
                <a:latin typeface="Georgia" panose="02040502050405020303" pitchFamily="18" charset="0"/>
              </a:rPr>
              <a:t>количество коллагена уменьшается</a:t>
            </a:r>
            <a:r>
              <a:rPr lang="ru-RU" sz="2200" dirty="0" smtClean="0">
                <a:latin typeface="Georgia" panose="02040502050405020303" pitchFamily="18" charset="0"/>
              </a:rPr>
              <a:t>, что приводит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dirty="0" smtClean="0">
                <a:latin typeface="Georgia" panose="02040502050405020303" pitchFamily="18" charset="0"/>
              </a:rPr>
              <a:t>к снижению прочности костей, изменению структуры хрящевой ткани и кожи. </a:t>
            </a:r>
            <a:endParaRPr lang="ru-RU" sz="2200" dirty="0">
              <a:latin typeface="Georgia" panose="0204050205040502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5" r="12202"/>
          <a:stretch/>
        </p:blipFill>
        <p:spPr>
          <a:xfrm>
            <a:off x="682800" y="3303214"/>
            <a:ext cx="3773086" cy="37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2203732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897300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Боли в суставах </a:t>
            </a:r>
            <a:b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46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устранение усталости: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2" y="2394854"/>
            <a:ext cx="9785643" cy="473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Коллаген является добавкой, от которой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можно ожидать эффективные улучшения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для всего организма.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E85252"/>
                </a:solidFill>
                <a:latin typeface="Georgia" panose="02040502050405020303" pitchFamily="18" charset="0"/>
              </a:rPr>
              <a:t>Чтобы увидеть результат, рекомендуется употреблять коллаген не менее 3 месяцев.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6"/>
          <a:stretch/>
        </p:blipFill>
        <p:spPr>
          <a:xfrm>
            <a:off x="7257141" y="1"/>
            <a:ext cx="2875951" cy="27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8"/>
            <a:ext cx="6897300" cy="882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Для иммунитета: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2" y="1698171"/>
            <a:ext cx="6389301" cy="1291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Коллаген способствует синтезу антител в организме и укрепляет иммунитет.</a:t>
            </a:r>
            <a:endParaRPr lang="ru-RU" sz="2400" b="1" spc="-100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573" y="3120572"/>
            <a:ext cx="5747657" cy="4325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Коллаген укрепляет иммунную систему, улучшает работу внутренних органов, служит компонентом для профилактики рака, а также снижает </a:t>
            </a:r>
            <a:r>
              <a:rPr lang="ru-RU" sz="2400" dirty="0" err="1" smtClean="0">
                <a:latin typeface="Georgia" panose="02040502050405020303" pitchFamily="18" charset="0"/>
              </a:rPr>
              <a:t>аллергичность</a:t>
            </a:r>
            <a:r>
              <a:rPr lang="ru-RU" sz="2400" dirty="0" smtClean="0">
                <a:latin typeface="Georgia" panose="02040502050405020303" pitchFamily="18" charset="0"/>
              </a:rPr>
              <a:t> организма.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В молодости раны на теле быстро заживают, но с возрастом этот процесс затягивается, и это тоже связано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с нехваткой коллагена.</a:t>
            </a:r>
            <a:endParaRPr lang="ru-RU" sz="2400" b="1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4" r="1755"/>
          <a:stretch/>
        </p:blipFill>
        <p:spPr>
          <a:xfrm>
            <a:off x="682800" y="3210099"/>
            <a:ext cx="3584400" cy="3584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3" b="19622"/>
          <a:stretch/>
        </p:blipFill>
        <p:spPr>
          <a:xfrm>
            <a:off x="7257141" y="0"/>
            <a:ext cx="2873829" cy="27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8"/>
            <a:ext cx="6897300" cy="882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Кровеносные сосуды: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2" y="1698171"/>
            <a:ext cx="6389301" cy="1291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Кровеносные сосуды эластичны как резиновый шланг и их функция —переносить кислород и питательные вещества по всему организму.</a:t>
            </a:r>
            <a:endParaRPr lang="ru-RU" sz="2400" b="1" spc="-100" dirty="0" smtClean="0">
              <a:solidFill>
                <a:srgbClr val="E8525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042" y="3500378"/>
            <a:ext cx="9829188" cy="4105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Коллаген имеет непосредственное влияние на их эластичность: если она достаточно хороша, то кровь легче проходит по сосудам.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Однако вместе с процессом старения эластичность коллагена уменьшается, и сосуды становятся затвердевшими и хрупкими</a:t>
            </a:r>
            <a:r>
              <a:rPr lang="ru-RU" sz="2400" dirty="0">
                <a:latin typeface="Georgia" panose="02040502050405020303" pitchFamily="18" charset="0"/>
              </a:rPr>
              <a:t>,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как стекло. Плохое кровообращение вызывает такие заболевания как атеросклероз и гипертония. 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Таким образом, коллаген укрепляет и придает эластичность кровеносным сосудам.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2" y="0"/>
            <a:ext cx="2873828" cy="27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9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3043" y="464458"/>
            <a:ext cx="6897300" cy="882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Витамин С для лучшего результата: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2800" y="2203732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043" y="2394854"/>
            <a:ext cx="9858214" cy="5164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spc="-50" dirty="0" smtClean="0">
                <a:latin typeface="Georgia" panose="02040502050405020303" pitchFamily="18" charset="0"/>
              </a:rPr>
              <a:t>Чтобы результат от коллагена был </a:t>
            </a:r>
            <a:br>
              <a:rPr lang="ru-RU" sz="2400" b="1" spc="-50" dirty="0" smtClean="0">
                <a:latin typeface="Georgia" panose="02040502050405020303" pitchFamily="18" charset="0"/>
              </a:rPr>
            </a:br>
            <a:r>
              <a:rPr lang="ru-RU" sz="2400" b="1" spc="-50" dirty="0" smtClean="0">
                <a:latin typeface="Georgia" panose="02040502050405020303" pitchFamily="18" charset="0"/>
              </a:rPr>
              <a:t>более эффективным, его лучше </a:t>
            </a:r>
            <a:br>
              <a:rPr lang="ru-RU" sz="2400" b="1" spc="-50" dirty="0" smtClean="0">
                <a:latin typeface="Georgia" panose="02040502050405020303" pitchFamily="18" charset="0"/>
              </a:rPr>
            </a:br>
            <a:r>
              <a:rPr lang="ru-RU" sz="2400" b="1" spc="-50" dirty="0" smtClean="0">
                <a:latin typeface="Georgia" panose="02040502050405020303" pitchFamily="18" charset="0"/>
              </a:rPr>
              <a:t>принимать с другими компонентами.</a:t>
            </a:r>
          </a:p>
          <a:p>
            <a:endParaRPr lang="ru-RU" sz="2400" spc="-5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Но для того, что замедлить процесс старения, недостаточно принимать только один коллаген.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Необходимы другие компоненты, ускоряющие процесс его синтеза: такие, как витамин С.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E85252"/>
                </a:solidFill>
                <a:latin typeface="Georgia" panose="02040502050405020303" pitchFamily="18" charset="0"/>
              </a:rPr>
              <a:t>Вы получите наиболее видимые результат если будете принимать коллаген вместе с витаминами С и Е!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9" b="23913"/>
          <a:stretch/>
        </p:blipFill>
        <p:spPr>
          <a:xfrm>
            <a:off x="7258784" y="1"/>
            <a:ext cx="2872186" cy="27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0" y="3522854"/>
            <a:ext cx="936142" cy="1688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043" y="464458"/>
            <a:ext cx="6897300" cy="882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Коллаген </a:t>
            </a:r>
            <a:r>
              <a:rPr lang="en-US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KANDA</a:t>
            </a:r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043" y="1694054"/>
            <a:ext cx="9858214" cy="12018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Форма выпуска: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Georgia" panose="02040502050405020303" pitchFamily="18" charset="0"/>
              </a:rPr>
              <a:t>Tilla</a:t>
            </a:r>
            <a:r>
              <a:rPr lang="en-US" sz="2400" dirty="0" smtClean="0">
                <a:latin typeface="Georgia" panose="02040502050405020303" pitchFamily="18" charset="0"/>
              </a:rPr>
              <a:t> Caps (</a:t>
            </a:r>
            <a:r>
              <a:rPr lang="ru-RU" sz="2400" dirty="0" smtClean="0">
                <a:latin typeface="Georgia" panose="02040502050405020303" pitchFamily="18" charset="0"/>
              </a:rPr>
              <a:t>капсулы, 180 </a:t>
            </a:r>
            <a:r>
              <a:rPr lang="ru-RU" sz="2400" dirty="0" err="1" smtClean="0">
                <a:latin typeface="Georgia" panose="02040502050405020303" pitchFamily="18" charset="0"/>
              </a:rPr>
              <a:t>шт</a:t>
            </a:r>
            <a:r>
              <a:rPr lang="ru-RU" sz="2400" dirty="0" smtClean="0">
                <a:latin typeface="Georgia" panose="02040502050405020303" pitchFamily="18" charset="0"/>
              </a:rPr>
              <a:t> в банке</a:t>
            </a:r>
            <a:r>
              <a:rPr lang="en-US" sz="2400" dirty="0" smtClean="0">
                <a:latin typeface="Georgia" panose="02040502050405020303" pitchFamily="18" charset="0"/>
              </a:rPr>
              <a:t>)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Georgia" panose="02040502050405020303" pitchFamily="18" charset="0"/>
              </a:rPr>
              <a:t>Tilla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</a:rPr>
              <a:t>Eco </a:t>
            </a:r>
            <a:r>
              <a:rPr lang="en-US" sz="2400" dirty="0" smtClean="0">
                <a:latin typeface="Georgia" panose="02040502050405020303" pitchFamily="18" charset="0"/>
              </a:rPr>
              <a:t>(</a:t>
            </a:r>
            <a:r>
              <a:rPr lang="ru-RU" sz="2400" dirty="0" smtClean="0">
                <a:latin typeface="Georgia" panose="02040502050405020303" pitchFamily="18" charset="0"/>
              </a:rPr>
              <a:t>порошок, 60 г в пакете</a:t>
            </a:r>
            <a:r>
              <a:rPr lang="en-US" sz="2400" dirty="0" smtClean="0">
                <a:latin typeface="Georgia" panose="02040502050405020303" pitchFamily="18" charset="0"/>
              </a:rPr>
              <a:t>)</a:t>
            </a:r>
            <a:endParaRPr lang="ru-RU" sz="2400" dirty="0" smtClean="0">
              <a:latin typeface="Georgia" panose="02040502050405020303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46" y="3863647"/>
            <a:ext cx="1125095" cy="180972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9657" y="3172073"/>
            <a:ext cx="7721600" cy="3954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200" dirty="0" smtClean="0">
                <a:latin typeface="Georgia" panose="02040502050405020303" pitchFamily="18" charset="0"/>
              </a:rPr>
              <a:t>Высококонцентрированный, </a:t>
            </a:r>
            <a:r>
              <a:rPr lang="ru-RU" sz="2200" dirty="0" err="1" smtClean="0">
                <a:latin typeface="Georgia" panose="02040502050405020303" pitchFamily="18" charset="0"/>
              </a:rPr>
              <a:t>легкоусваиваемый</a:t>
            </a:r>
            <a:r>
              <a:rPr lang="ru-RU" sz="2200" dirty="0" smtClean="0">
                <a:latin typeface="Georgia" panose="02040502050405020303" pitchFamily="18" charset="0"/>
              </a:rPr>
              <a:t>, на 100% состоящий из натурального коллагена</a:t>
            </a:r>
            <a:r>
              <a:rPr lang="en-US" sz="2200" dirty="0" smtClean="0">
                <a:latin typeface="Georgia" panose="02040502050405020303" pitchFamily="18" charset="0"/>
              </a:rPr>
              <a:t>.</a:t>
            </a:r>
          </a:p>
          <a:p>
            <a:endParaRPr lang="en-US" sz="2200" dirty="0" smtClean="0">
              <a:latin typeface="Georgia" panose="02040502050405020303" pitchFamily="18" charset="0"/>
            </a:endParaRPr>
          </a:p>
          <a:p>
            <a:r>
              <a:rPr lang="ru-RU" sz="2200" dirty="0" smtClean="0">
                <a:latin typeface="Georgia" panose="02040502050405020303" pitchFamily="18" charset="0"/>
              </a:rPr>
              <a:t>Благодаря низкомолекулярному составу легко растворяется и легко впитывается в стенки желудка.</a:t>
            </a:r>
            <a:r>
              <a:rPr lang="en-US" sz="2200" dirty="0" smtClean="0">
                <a:latin typeface="Georgia" panose="02040502050405020303" pitchFamily="18" charset="0"/>
              </a:rPr>
              <a:t> </a:t>
            </a:r>
          </a:p>
          <a:p>
            <a:endParaRPr lang="en-US" sz="2200" dirty="0" smtClean="0">
              <a:latin typeface="Georgia" panose="02040502050405020303" pitchFamily="18" charset="0"/>
            </a:endParaRPr>
          </a:p>
          <a:p>
            <a:r>
              <a:rPr lang="ru-RU" sz="2200" dirty="0" smtClean="0">
                <a:latin typeface="Georgia" panose="02040502050405020303" pitchFamily="18" charset="0"/>
              </a:rPr>
              <a:t>100% высококонцентрированный коллаген морского происхождения. Безопасно для пищеварения</a:t>
            </a:r>
            <a:r>
              <a:rPr lang="en-US" sz="2200" dirty="0">
                <a:latin typeface="Georgia" panose="02040502050405020303" pitchFamily="18" charset="0"/>
              </a:rPr>
              <a:t>.</a:t>
            </a:r>
            <a:r>
              <a:rPr lang="ru-RU" sz="2200" dirty="0" smtClean="0">
                <a:latin typeface="Georgia" panose="02040502050405020303" pitchFamily="18" charset="0"/>
              </a:rPr>
              <a:t> </a:t>
            </a:r>
            <a:endParaRPr lang="en-US" sz="2200" dirty="0" smtClean="0">
              <a:latin typeface="Georgia" panose="02040502050405020303" pitchFamily="18" charset="0"/>
            </a:endParaRPr>
          </a:p>
          <a:p>
            <a:endParaRPr lang="en-US" sz="2200" dirty="0">
              <a:latin typeface="Georgia" panose="02040502050405020303" pitchFamily="18" charset="0"/>
            </a:endParaRPr>
          </a:p>
          <a:p>
            <a:r>
              <a:rPr lang="ru-RU" sz="2200" dirty="0" smtClean="0">
                <a:latin typeface="Georgia" panose="02040502050405020303" pitchFamily="18" charset="0"/>
              </a:rPr>
              <a:t>Производится по запатентованным технологиям. Легкий в употреблении. Чистый коллаген, не содержит жира.</a:t>
            </a:r>
            <a:endParaRPr lang="en-US" sz="2200" dirty="0" smtClean="0">
              <a:latin typeface="Georgia" panose="02040502050405020303" pitchFamily="18" charset="0"/>
            </a:endParaRPr>
          </a:p>
          <a:p>
            <a:endParaRPr lang="ru-RU" sz="2200" dirty="0">
              <a:latin typeface="Georgia" panose="02040502050405020303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1" r="15063"/>
          <a:stretch/>
        </p:blipFill>
        <p:spPr>
          <a:xfrm>
            <a:off x="7272478" y="-1"/>
            <a:ext cx="2855320" cy="27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3043" y="464458"/>
            <a:ext cx="6897300" cy="882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Коллаген </a:t>
            </a:r>
            <a:r>
              <a:rPr lang="en-US" sz="485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Tilla</a:t>
            </a:r>
            <a:r>
              <a:rPr lang="en-US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Caps</a:t>
            </a:r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043" y="1694054"/>
            <a:ext cx="9858214" cy="2224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180 капсул на курс 30</a:t>
            </a:r>
            <a:r>
              <a:rPr lang="en-US" sz="2400" b="1" dirty="0" smtClean="0"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latin typeface="Georgia" panose="02040502050405020303" pitchFamily="18" charset="0"/>
              </a:rPr>
              <a:t>дней.</a:t>
            </a:r>
            <a:endParaRPr lang="en-US" sz="2400" b="1" dirty="0" smtClean="0">
              <a:latin typeface="Georgia" panose="02040502050405020303" pitchFamily="18" charset="0"/>
            </a:endParaRP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Препарат морского коллагена </a:t>
            </a:r>
            <a:r>
              <a:rPr lang="ru-RU" sz="2400" dirty="0" err="1" smtClean="0">
                <a:latin typeface="Georgia" panose="02040502050405020303" pitchFamily="18" charset="0"/>
              </a:rPr>
              <a:t>Tilla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Caps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</a:rPr>
              <a:t/>
            </a:r>
            <a:br>
              <a:rPr lang="en-US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рекомендован к применению после 35 лет курсом 30 дней по 2-3 таблетки 2 раза в день перед едой или во время еды.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5" y="3858860"/>
            <a:ext cx="2192493" cy="352664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91544" y="3784105"/>
            <a:ext cx="7489370" cy="2224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При необходимости курс повторяют 2-3 раза в год. После 55 лет рекомендуется постоянный прием.</a:t>
            </a:r>
            <a:endParaRPr lang="en-US" sz="2400" dirty="0" smtClean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Противопоказания:</a:t>
            </a:r>
            <a:r>
              <a:rPr lang="ru-RU" sz="2000" dirty="0" smtClean="0">
                <a:latin typeface="Georgia" panose="02040502050405020303" pitchFamily="18" charset="0"/>
              </a:rPr>
              <a:t> пищевые аллергии, беременность, период лактации. </a:t>
            </a:r>
            <a:endParaRPr lang="en-US" sz="2000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Состав:</a:t>
            </a:r>
            <a:r>
              <a:rPr lang="ru-RU" sz="2000" dirty="0" smtClean="0">
                <a:latin typeface="Georgia" panose="02040502050405020303" pitchFamily="18" charset="0"/>
              </a:rPr>
              <a:t> рыбный коллагеновый </a:t>
            </a:r>
            <a:r>
              <a:rPr lang="ru-RU" sz="2000" dirty="0" err="1" smtClean="0">
                <a:latin typeface="Georgia" panose="02040502050405020303" pitchFamily="18" charset="0"/>
              </a:rPr>
              <a:t>трипептид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  <a:endParaRPr lang="en-US" sz="2000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Хранение:</a:t>
            </a:r>
            <a:r>
              <a:rPr lang="ru-RU" sz="2000" dirty="0" smtClean="0">
                <a:latin typeface="Georgia" panose="02040502050405020303" pitchFamily="18" charset="0"/>
              </a:rPr>
              <a:t> храните в местах, защищенных от высокой температуры, влажности и прямых солнечных лучей.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5" t="8989" r="21169" b="13588"/>
          <a:stretch/>
        </p:blipFill>
        <p:spPr>
          <a:xfrm>
            <a:off x="7272477" y="1"/>
            <a:ext cx="2855320" cy="27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3043" y="464458"/>
            <a:ext cx="6897300" cy="882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Коллаген </a:t>
            </a:r>
            <a:r>
              <a:rPr lang="en-US" sz="485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Tilla</a:t>
            </a:r>
            <a:r>
              <a:rPr lang="en-US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Eco</a:t>
            </a:r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0" y="3595417"/>
            <a:ext cx="1824277" cy="328979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4" t="7098" r="13914" b="13360"/>
          <a:stretch/>
        </p:blipFill>
        <p:spPr>
          <a:xfrm>
            <a:off x="7272477" y="-1"/>
            <a:ext cx="2858492" cy="27652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043" y="1694054"/>
            <a:ext cx="9858214" cy="2224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60 г порошка в пакете.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Высококонцентрированный, натуральный,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err="1" smtClean="0">
                <a:latin typeface="Georgia" panose="02040502050405020303" pitchFamily="18" charset="0"/>
              </a:rPr>
              <a:t>легкоусваиваемый</a:t>
            </a:r>
            <a:r>
              <a:rPr lang="ru-RU" sz="2400" dirty="0" smtClean="0">
                <a:latin typeface="Georgia" panose="02040502050405020303" pitchFamily="18" charset="0"/>
              </a:rPr>
              <a:t> коллаген морского происхождения.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1544" y="3479304"/>
            <a:ext cx="7489370" cy="2224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Дозировка:</a:t>
            </a:r>
            <a:r>
              <a:rPr lang="ru-RU" sz="2400" dirty="0" smtClean="0">
                <a:latin typeface="Georgia" panose="02040502050405020303" pitchFamily="18" charset="0"/>
              </a:rPr>
              <a:t> 2 грамма в день.</a:t>
            </a:r>
          </a:p>
          <a:p>
            <a:r>
              <a:rPr lang="ru-RU" sz="2400" b="1" dirty="0" smtClean="0">
                <a:latin typeface="Georgia" panose="02040502050405020303" pitchFamily="18" charset="0"/>
              </a:rPr>
              <a:t>Способ употребления:</a:t>
            </a:r>
            <a:r>
              <a:rPr lang="ru-RU" sz="2400" dirty="0" smtClean="0">
                <a:latin typeface="Georgia" panose="02040502050405020303" pitchFamily="18" charset="0"/>
              </a:rPr>
              <a:t> добавлять в обычную ежедневную пищу и напитки.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Противопоказания:</a:t>
            </a:r>
            <a:r>
              <a:rPr lang="ru-RU" sz="2000" dirty="0" smtClean="0">
                <a:latin typeface="Georgia" panose="02040502050405020303" pitchFamily="18" charset="0"/>
              </a:rPr>
              <a:t> пищевые аллергии, беременность, период лактации. </a:t>
            </a:r>
            <a:endParaRPr lang="en-US" sz="2000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Состав:</a:t>
            </a:r>
            <a:r>
              <a:rPr lang="ru-RU" sz="2000" dirty="0" smtClean="0">
                <a:latin typeface="Georgia" panose="02040502050405020303" pitchFamily="18" charset="0"/>
              </a:rPr>
              <a:t> рыбный коллагеновый </a:t>
            </a:r>
            <a:r>
              <a:rPr lang="ru-RU" sz="2000" dirty="0" err="1" smtClean="0">
                <a:latin typeface="Georgia" panose="02040502050405020303" pitchFamily="18" charset="0"/>
              </a:rPr>
              <a:t>трипептид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  <a:endParaRPr lang="en-US" sz="2000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Хранение:</a:t>
            </a:r>
            <a:r>
              <a:rPr lang="ru-RU" sz="2000" dirty="0" smtClean="0">
                <a:latin typeface="Georgia" panose="02040502050405020303" pitchFamily="18" charset="0"/>
              </a:rPr>
              <a:t> храните в местах, защищенных от высокой температуры, влажности и прямых солнечных лучей. </a:t>
            </a:r>
          </a:p>
        </p:txBody>
      </p:sp>
    </p:spTree>
    <p:extLst>
      <p:ext uri="{BB962C8B-B14F-4D97-AF65-F5344CB8AC3E}">
        <p14:creationId xmlns:p14="http://schemas.microsoft.com/office/powerpoint/2010/main" val="16366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3043" y="1694054"/>
            <a:ext cx="9858214" cy="1071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Женщина, 40 лет:</a:t>
            </a:r>
          </a:p>
          <a:p>
            <a:r>
              <a:rPr lang="ru-RU" sz="2000" b="1" dirty="0" smtClean="0">
                <a:latin typeface="Georgia" panose="02040502050405020303" pitchFamily="18" charset="0"/>
              </a:rPr>
              <a:t>Если не знать и не употреблять… то возникает 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r>
              <a:rPr lang="ru-RU" sz="2000" b="1" dirty="0" smtClean="0">
                <a:latin typeface="Georgia" panose="02040502050405020303" pitchFamily="18" charset="0"/>
              </a:rPr>
              <a:t>постоянная боль и отекают суставы пальцев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043" y="2895884"/>
            <a:ext cx="10017871" cy="4419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i="1" dirty="0" smtClean="0">
                <a:latin typeface="Georgia" panose="02040502050405020303" pitchFamily="18" charset="0"/>
              </a:rPr>
              <a:t>С лета прошлого года у меня начали болеть суставы пальцев на руках, из-за этого я не могла ходить на работу и выполнять домашние дела, пришлось обратиться в больницу. Мне сообщили, что с годами суставы изнашиваются и в будущем можно только ожидать дальнейшее их искривление. Каждый день я испытывала непереносимые боли из-за того, что опухшие пальцы искривлялись. Чтобы хоть немного ослабить боли, я наматывала эластичный бинт, и как раз в этот период услышала про «</a:t>
            </a:r>
            <a:r>
              <a:rPr lang="ru-RU" sz="2000" i="1" dirty="0" err="1" smtClean="0">
                <a:latin typeface="Georgia" panose="02040502050405020303" pitchFamily="18" charset="0"/>
              </a:rPr>
              <a:t>Tilla</a:t>
            </a:r>
            <a:r>
              <a:rPr lang="ru-RU" sz="2000" i="1" dirty="0" smtClean="0">
                <a:latin typeface="Georgia" panose="02040502050405020303" pitchFamily="18" charset="0"/>
              </a:rPr>
              <a:t> </a:t>
            </a:r>
            <a:r>
              <a:rPr lang="en-US" sz="2000" i="1" dirty="0" smtClean="0">
                <a:latin typeface="Georgia" panose="02040502050405020303" pitchFamily="18" charset="0"/>
              </a:rPr>
              <a:t>Eco</a:t>
            </a:r>
            <a:r>
              <a:rPr lang="ru-RU" sz="2000" i="1" dirty="0" smtClean="0">
                <a:latin typeface="Georgia" panose="02040502050405020303" pitchFamily="18" charset="0"/>
              </a:rPr>
              <a:t>». </a:t>
            </a:r>
            <a:endParaRPr lang="ru-RU" sz="2000" i="1" dirty="0" smtClean="0">
              <a:latin typeface="Georgia" panose="02040502050405020303" pitchFamily="18" charset="0"/>
            </a:endParaRPr>
          </a:p>
          <a:p>
            <a:r>
              <a:rPr lang="ru-RU" sz="2000" i="1" dirty="0" smtClean="0">
                <a:latin typeface="Georgia" panose="02040502050405020303" pitchFamily="18" charset="0"/>
              </a:rPr>
              <a:t>По сравнению с другими жидкими препаратами «</a:t>
            </a:r>
            <a:r>
              <a:rPr lang="ru-RU" sz="2000" i="1" dirty="0" err="1" smtClean="0">
                <a:latin typeface="Georgia" panose="02040502050405020303" pitchFamily="18" charset="0"/>
              </a:rPr>
              <a:t>Tilla</a:t>
            </a:r>
            <a:r>
              <a:rPr lang="ru-RU" sz="2000" i="1" dirty="0" smtClean="0">
                <a:latin typeface="Georgia" panose="02040502050405020303" pitchFamily="18" charset="0"/>
              </a:rPr>
              <a:t> </a:t>
            </a:r>
            <a:r>
              <a:rPr lang="en-US" sz="2000" i="1" dirty="0" smtClean="0">
                <a:latin typeface="Georgia" panose="02040502050405020303" pitchFamily="18" charset="0"/>
              </a:rPr>
              <a:t>Eco</a:t>
            </a:r>
            <a:r>
              <a:rPr lang="ru-RU" sz="2000" i="1" dirty="0" smtClean="0">
                <a:latin typeface="Georgia" panose="02040502050405020303" pitchFamily="18" charset="0"/>
              </a:rPr>
              <a:t>» </a:t>
            </a:r>
            <a:r>
              <a:rPr lang="ru-RU" sz="2000" i="1" dirty="0" smtClean="0">
                <a:latin typeface="Georgia" panose="02040502050405020303" pitchFamily="18" charset="0"/>
              </a:rPr>
              <a:t>выпускается в таблетках, в них коллаген содержится в более мелких частицах, что позволяет ему эффективней усваиваться в суставах. После 1 месяца употребления этих таблеток боль из пальцев стала уходить, опухоль становилась все меньше, искривление прошло. Сейчас я боюсь, что все может повториться, и продолжаю пить «</a:t>
            </a:r>
            <a:r>
              <a:rPr lang="ru-RU" sz="2000" i="1" dirty="0" err="1" smtClean="0">
                <a:latin typeface="Georgia" panose="02040502050405020303" pitchFamily="18" charset="0"/>
              </a:rPr>
              <a:t>Tilla</a:t>
            </a:r>
            <a:r>
              <a:rPr lang="ru-RU" sz="2000" i="1" dirty="0" smtClean="0">
                <a:latin typeface="Georgia" panose="02040502050405020303" pitchFamily="18" charset="0"/>
              </a:rPr>
              <a:t> </a:t>
            </a:r>
            <a:r>
              <a:rPr lang="en-US" sz="2000" i="1" dirty="0" smtClean="0">
                <a:latin typeface="Georgia" panose="02040502050405020303" pitchFamily="18" charset="0"/>
              </a:rPr>
              <a:t>Eco</a:t>
            </a:r>
            <a:r>
              <a:rPr lang="ru-RU" sz="2000" i="1" dirty="0" smtClean="0">
                <a:latin typeface="Georgia" panose="02040502050405020303" pitchFamily="18" charset="0"/>
              </a:rPr>
              <a:t>». </a:t>
            </a:r>
            <a:r>
              <a:rPr lang="ru-RU" sz="2000" i="1" dirty="0" smtClean="0">
                <a:latin typeface="Georgia" panose="02040502050405020303" pitchFamily="18" charset="0"/>
              </a:rPr>
              <a:t>Я очень благодарна, что на протяжении 6 месяцев и до настоящего момента болезнь не возобновляется!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043" y="464458"/>
            <a:ext cx="6897300" cy="882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Отзывы: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12413" r="43393"/>
          <a:stretch/>
        </p:blipFill>
        <p:spPr>
          <a:xfrm>
            <a:off x="7272478" y="1"/>
            <a:ext cx="2858492" cy="27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3043" y="464458"/>
            <a:ext cx="6897300" cy="882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Отзывы: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043" y="1694054"/>
            <a:ext cx="9858214" cy="1071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Мужчина, 60 лет:</a:t>
            </a:r>
          </a:p>
          <a:p>
            <a:r>
              <a:rPr lang="ru-RU" sz="2400" b="1" dirty="0" smtClean="0">
                <a:latin typeface="Georgia" panose="02040502050405020303" pitchFamily="18" charset="0"/>
              </a:rPr>
              <a:t>Люблю выпить, поэтому…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043" y="2895884"/>
            <a:ext cx="10017871" cy="4419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200" i="1" dirty="0" smtClean="0">
                <a:latin typeface="Georgia" panose="02040502050405020303" pitchFamily="18" charset="0"/>
              </a:rPr>
              <a:t>Я всегда не прочь выпить, каждый вечер не пропускаю случай, чтобы выпить одну-другую бутылочку алкоголя. Причем это заканчивается тем, что на следующий день просыпаешься с жутким похмельем. И все в моем окружение советовали мне пить «</a:t>
            </a:r>
            <a:r>
              <a:rPr lang="ru-RU" sz="2200" i="1" dirty="0" err="1" smtClean="0">
                <a:latin typeface="Georgia" panose="02040502050405020303" pitchFamily="18" charset="0"/>
              </a:rPr>
              <a:t>Укон</a:t>
            </a:r>
            <a:r>
              <a:rPr lang="ru-RU" sz="2200" i="1" dirty="0" smtClean="0">
                <a:latin typeface="Georgia" panose="02040502050405020303" pitchFamily="18" charset="0"/>
              </a:rPr>
              <a:t>» (куркума). Но в один момент я услышал, что </a:t>
            </a:r>
            <a:r>
              <a:rPr lang="ru-RU" sz="2200" i="1" dirty="0" err="1" smtClean="0">
                <a:latin typeface="Georgia" panose="02040502050405020303" pitchFamily="18" charset="0"/>
              </a:rPr>
              <a:t>Kanda</a:t>
            </a:r>
            <a:r>
              <a:rPr lang="ru-RU" sz="2200" i="1" dirty="0" smtClean="0">
                <a:latin typeface="Georgia" panose="02040502050405020303" pitchFamily="18" charset="0"/>
              </a:rPr>
              <a:t> выпускает коллаген, способствующий улучшению функционирования печени, и решил попробовать. Сперва я думал, что это сомнительный продукт… с вечера, перед тем как выпить алкоголь, я с недоверием выпил «</a:t>
            </a:r>
            <a:r>
              <a:rPr lang="ru-RU" sz="2200" i="1" dirty="0" err="1" smtClean="0">
                <a:latin typeface="Georgia" panose="02040502050405020303" pitchFamily="18" charset="0"/>
              </a:rPr>
              <a:t>Tilla</a:t>
            </a:r>
            <a:r>
              <a:rPr lang="ru-RU" sz="2200" i="1" dirty="0" smtClean="0">
                <a:latin typeface="Georgia" panose="02040502050405020303" pitchFamily="18" charset="0"/>
              </a:rPr>
              <a:t> </a:t>
            </a:r>
            <a:r>
              <a:rPr lang="en-US" sz="2200" i="1" dirty="0" smtClean="0">
                <a:latin typeface="Georgia" panose="02040502050405020303" pitchFamily="18" charset="0"/>
              </a:rPr>
              <a:t>Eco</a:t>
            </a:r>
            <a:r>
              <a:rPr lang="ru-RU" sz="2200" i="1" dirty="0" smtClean="0">
                <a:latin typeface="Georgia" panose="02040502050405020303" pitchFamily="18" charset="0"/>
              </a:rPr>
              <a:t>», </a:t>
            </a:r>
            <a:r>
              <a:rPr lang="ru-RU" sz="2200" i="1" dirty="0" smtClean="0">
                <a:latin typeface="Georgia" panose="02040502050405020303" pitchFamily="18" charset="0"/>
              </a:rPr>
              <a:t>но на следующее утро удивился – эффект есть! Это действует! На утро мое состояние было намного лучше! Теперь я всем советую употреблять «</a:t>
            </a:r>
            <a:r>
              <a:rPr lang="ru-RU" sz="2200" i="1" dirty="0" err="1" smtClean="0">
                <a:latin typeface="Georgia" panose="02040502050405020303" pitchFamily="18" charset="0"/>
              </a:rPr>
              <a:t>Tilla</a:t>
            </a:r>
            <a:r>
              <a:rPr lang="ru-RU" sz="2200" i="1" dirty="0" smtClean="0">
                <a:latin typeface="Georgia" panose="02040502050405020303" pitchFamily="18" charset="0"/>
              </a:rPr>
              <a:t> </a:t>
            </a:r>
            <a:r>
              <a:rPr lang="en-US" sz="2200" i="1" dirty="0" smtClean="0">
                <a:latin typeface="Georgia" panose="02040502050405020303" pitchFamily="18" charset="0"/>
              </a:rPr>
              <a:t>Eco</a:t>
            </a:r>
            <a:r>
              <a:rPr lang="ru-RU" sz="2200" i="1" dirty="0" smtClean="0">
                <a:latin typeface="Georgia" panose="02040502050405020303" pitchFamily="18" charset="0"/>
              </a:rPr>
              <a:t>».</a:t>
            </a:r>
            <a:endParaRPr lang="ru-RU" sz="2200" i="1" dirty="0" smtClean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12413" r="43393"/>
          <a:stretch/>
        </p:blipFill>
        <p:spPr>
          <a:xfrm>
            <a:off x="7272478" y="1"/>
            <a:ext cx="2858492" cy="27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2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3043" y="464458"/>
            <a:ext cx="6897300" cy="882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Отзывы:</a:t>
            </a:r>
            <a:endParaRPr lang="ru-RU" sz="4600" spc="-1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2800" y="1478017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043" y="1694054"/>
            <a:ext cx="9858214" cy="1071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Девушка, 20 лет:</a:t>
            </a:r>
          </a:p>
          <a:p>
            <a:r>
              <a:rPr lang="ru-RU" sz="2400" b="1" dirty="0" smtClean="0">
                <a:latin typeface="Georgia" panose="02040502050405020303" pitchFamily="18" charset="0"/>
              </a:rPr>
              <a:t>Забота о фигуре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043" y="2895884"/>
            <a:ext cx="10017871" cy="4419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200" i="1" dirty="0" smtClean="0">
                <a:latin typeface="Georgia" panose="02040502050405020303" pitchFamily="18" charset="0"/>
              </a:rPr>
              <a:t>Следить за фигурой очень сложное занятие. Но если у вас 10 килограмм лишнего веса, то это большая нагрузка на организм. Поэтому каждый день на работе я испытывала боль в пояснице. И с каждым днем боль становилась все сильнее и сильнее. Стоять, сидеть, ходить – становилось затруднительно… </a:t>
            </a:r>
          </a:p>
          <a:p>
            <a:r>
              <a:rPr lang="ru-RU" sz="2200" i="1" dirty="0" smtClean="0">
                <a:latin typeface="Georgia" panose="02040502050405020303" pitchFamily="18" charset="0"/>
              </a:rPr>
              <a:t>И вот я услышала о «</a:t>
            </a:r>
            <a:r>
              <a:rPr lang="ru-RU" sz="2200" i="1" dirty="0" err="1" smtClean="0">
                <a:latin typeface="Georgia" panose="02040502050405020303" pitchFamily="18" charset="0"/>
              </a:rPr>
              <a:t>Tilla</a:t>
            </a:r>
            <a:r>
              <a:rPr lang="ru-RU" sz="2200" i="1" dirty="0" smtClean="0">
                <a:latin typeface="Georgia" panose="02040502050405020303" pitchFamily="18" charset="0"/>
              </a:rPr>
              <a:t> </a:t>
            </a:r>
            <a:r>
              <a:rPr lang="en-US" sz="2200" i="1" dirty="0" smtClean="0">
                <a:latin typeface="Georgia" panose="02040502050405020303" pitchFamily="18" charset="0"/>
              </a:rPr>
              <a:t>Eco</a:t>
            </a:r>
            <a:r>
              <a:rPr lang="ru-RU" sz="2200" i="1" dirty="0" smtClean="0">
                <a:latin typeface="Georgia" panose="02040502050405020303" pitchFamily="18" charset="0"/>
              </a:rPr>
              <a:t>» </a:t>
            </a:r>
            <a:r>
              <a:rPr lang="ru-RU" sz="2200" i="1" dirty="0" smtClean="0">
                <a:latin typeface="Georgia" panose="02040502050405020303" pitchFamily="18" charset="0"/>
              </a:rPr>
              <a:t>и начала принимать его. Я пила по 8 таблеток в день, как и было рекомендовано, результат великолепен. Боль уменьшилась, и я могу двигаться как некогда раньше. Если бы только я раньше узнала об этих таблетках, моя жизнь бы изменилась давно, спасибо «</a:t>
            </a:r>
            <a:r>
              <a:rPr lang="ru-RU" sz="2200" i="1" dirty="0" err="1" smtClean="0">
                <a:latin typeface="Georgia" panose="02040502050405020303" pitchFamily="18" charset="0"/>
              </a:rPr>
              <a:t>Tilla</a:t>
            </a:r>
            <a:r>
              <a:rPr lang="ru-RU" sz="2200" i="1" dirty="0" smtClean="0">
                <a:latin typeface="Georgia" panose="02040502050405020303" pitchFamily="18" charset="0"/>
              </a:rPr>
              <a:t> </a:t>
            </a:r>
            <a:r>
              <a:rPr lang="en-US" sz="2200" i="1" dirty="0" smtClean="0">
                <a:latin typeface="Georgia" panose="02040502050405020303" pitchFamily="18" charset="0"/>
              </a:rPr>
              <a:t>Eco</a:t>
            </a:r>
            <a:r>
              <a:rPr lang="ru-RU" sz="2200" i="1" dirty="0" smtClean="0">
                <a:latin typeface="Georgia" panose="02040502050405020303" pitchFamily="18" charset="0"/>
              </a:rPr>
              <a:t>»!</a:t>
            </a:r>
            <a:endParaRPr lang="ru-RU" sz="2200" i="1" dirty="0" smtClean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12413" r="43393"/>
          <a:stretch/>
        </p:blipFill>
        <p:spPr>
          <a:xfrm>
            <a:off x="7272478" y="1"/>
            <a:ext cx="2858492" cy="27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4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826"/>
          <a:stretch/>
        </p:blipFill>
        <p:spPr>
          <a:xfrm>
            <a:off x="7286170" y="0"/>
            <a:ext cx="2859317" cy="275771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82800" y="2203732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723128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Почему нужно принимать коллаген?</a:t>
            </a:r>
            <a:endParaRPr lang="ru-RU" sz="485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3" y="2394854"/>
            <a:ext cx="6519928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Почему всем женщинам и мужчинам после 30 лет нужен коллаген, а после 45 он просто жизненно необходим? 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5698" y="3786304"/>
            <a:ext cx="6197601" cy="33692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200" dirty="0" smtClean="0">
                <a:latin typeface="Georgia" panose="02040502050405020303" pitchFamily="18" charset="0"/>
              </a:rPr>
              <a:t>Потому что </a:t>
            </a:r>
            <a:r>
              <a:rPr lang="ru-RU" sz="2200" b="1" dirty="0" smtClean="0">
                <a:latin typeface="Georgia" panose="02040502050405020303" pitchFamily="18" charset="0"/>
              </a:rPr>
              <a:t>выработка коллагена организмом после 30 лет начинает снижаться ежегодно на 1%.</a:t>
            </a:r>
            <a:r>
              <a:rPr lang="ru-RU" sz="2200" dirty="0" smtClean="0">
                <a:latin typeface="Georgia" panose="02040502050405020303" pitchFamily="18" charset="0"/>
              </a:rPr>
              <a:t> </a:t>
            </a:r>
          </a:p>
          <a:p>
            <a:endParaRPr lang="ru-RU" sz="2200" dirty="0" smtClean="0">
              <a:latin typeface="Georgia" panose="02040502050405020303" pitchFamily="18" charset="0"/>
            </a:endParaRPr>
          </a:p>
          <a:p>
            <a:r>
              <a:rPr lang="ru-RU" sz="2200" dirty="0">
                <a:latin typeface="Georgia" panose="02040502050405020303" pitchFamily="18" charset="0"/>
              </a:rPr>
              <a:t>П</a:t>
            </a:r>
            <a:r>
              <a:rPr lang="ru-RU" sz="2200" dirty="0" smtClean="0">
                <a:latin typeface="Georgia" panose="02040502050405020303" pitchFamily="18" charset="0"/>
              </a:rPr>
              <a:t>оявляются морщины, формируются носогубные складки, снижается упругость кожи, а также уменьшается подвижность суставов, прочность костей и хрящей,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dirty="0" smtClean="0">
                <a:latin typeface="Georgia" panose="02040502050405020303" pitchFamily="18" charset="0"/>
              </a:rPr>
              <a:t>с возрастом появляются боли в суставах, кости становятся более ломкими.</a:t>
            </a:r>
            <a:endParaRPr lang="ru-RU" sz="22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0" y="3916933"/>
            <a:ext cx="3049812" cy="32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826"/>
          <a:stretch/>
        </p:blipFill>
        <p:spPr>
          <a:xfrm>
            <a:off x="7286170" y="0"/>
            <a:ext cx="2859317" cy="275771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82800" y="2203732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723128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Почему нужно принимать коллаген?</a:t>
            </a:r>
            <a:endParaRPr lang="ru-RU" sz="485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3" y="2394854"/>
            <a:ext cx="6519928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Почему всем женщинам и мужчинам после 30 лет нужен коллаген, а после 45 он просто жизненно необходим? 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2683" y="3815332"/>
            <a:ext cx="5965373" cy="3572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200" dirty="0" smtClean="0">
                <a:latin typeface="Georgia" panose="02040502050405020303" pitchFamily="18" charset="0"/>
              </a:rPr>
              <a:t>Помимо того, что коллаген меньше вырабатывается, </a:t>
            </a:r>
            <a:r>
              <a:rPr lang="ru-RU" sz="2200" b="1" dirty="0" smtClean="0">
                <a:latin typeface="Georgia" panose="02040502050405020303" pitchFamily="18" charset="0"/>
              </a:rPr>
              <a:t>имеющийся коллаген после 35 лет начинает «стареть»</a:t>
            </a:r>
            <a:r>
              <a:rPr lang="ru-RU" sz="2200" dirty="0" smtClean="0">
                <a:latin typeface="Georgia" panose="02040502050405020303" pitchFamily="18" charset="0"/>
              </a:rPr>
              <a:t>. </a:t>
            </a:r>
          </a:p>
          <a:p>
            <a:endParaRPr lang="ru-RU" sz="2200" dirty="0">
              <a:latin typeface="Georgia" panose="02040502050405020303" pitchFamily="18" charset="0"/>
            </a:endParaRPr>
          </a:p>
          <a:p>
            <a:r>
              <a:rPr lang="ru-RU" sz="2200" dirty="0" smtClean="0">
                <a:latin typeface="Georgia" panose="02040502050405020303" pitchFamily="18" charset="0"/>
              </a:rPr>
              <a:t>В течение 5 лет после начала менопаузы </a:t>
            </a:r>
            <a:r>
              <a:rPr lang="ru-RU" sz="2200" b="1" dirty="0" smtClean="0">
                <a:latin typeface="Georgia" panose="02040502050405020303" pitchFamily="18" charset="0"/>
              </a:rPr>
              <a:t>кожа теряет примерно 30% коллагена</a:t>
            </a:r>
            <a:r>
              <a:rPr lang="ru-RU" sz="2200" dirty="0" smtClean="0">
                <a:latin typeface="Georgia" panose="02040502050405020303" pitchFamily="18" charset="0"/>
              </a:rPr>
              <a:t>. И все указанные симптомы усиливаются.</a:t>
            </a:r>
            <a:endParaRPr lang="ru-RU" sz="2200"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r="6504"/>
          <a:stretch/>
        </p:blipFill>
        <p:spPr>
          <a:xfrm flipH="1">
            <a:off x="682800" y="3931447"/>
            <a:ext cx="3268728" cy="30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2203732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897300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Как восполнить </a:t>
            </a:r>
            <a:r>
              <a:rPr lang="ru-RU" sz="4850" spc="-9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коллаген в организме?</a:t>
            </a:r>
            <a:endParaRPr lang="ru-RU" sz="4850" spc="-9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3" y="2394854"/>
            <a:ext cx="6519928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Коллаген, поступающий с пищей, плохо усваивается организмом.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2685" y="3437962"/>
            <a:ext cx="6241141" cy="3572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200" dirty="0" smtClean="0">
                <a:latin typeface="Georgia" panose="02040502050405020303" pitchFamily="18" charset="0"/>
              </a:rPr>
              <a:t>Но выход есть! Благодаря современным технологиям в Японии получают высококачественный коллаген из </a:t>
            </a:r>
            <a:r>
              <a:rPr lang="ru-RU" sz="2200" dirty="0" smtClean="0">
                <a:latin typeface="Georgia" panose="02040502050405020303" pitchFamily="18" charset="0"/>
              </a:rPr>
              <a:t>чешуи рыб</a:t>
            </a:r>
            <a:r>
              <a:rPr lang="ru-RU" sz="2200" dirty="0" smtClean="0">
                <a:latin typeface="Georgia" panose="02040502050405020303" pitchFamily="18" charset="0"/>
              </a:rPr>
              <a:t>. </a:t>
            </a:r>
          </a:p>
          <a:p>
            <a:endParaRPr lang="ru-RU" sz="2200" dirty="0" smtClean="0">
              <a:latin typeface="Georgia" panose="02040502050405020303" pitchFamily="18" charset="0"/>
            </a:endParaRPr>
          </a:p>
          <a:p>
            <a:r>
              <a:rPr lang="ru-RU" sz="2200" spc="-50" dirty="0" smtClean="0">
                <a:latin typeface="Georgia" panose="02040502050405020303" pitchFamily="18" charset="0"/>
              </a:rPr>
              <a:t>Он представляет собой фрагменты белка </a:t>
            </a:r>
            <a:r>
              <a:rPr lang="ru-RU" sz="2200" b="1" spc="-50" dirty="0" smtClean="0">
                <a:latin typeface="Georgia" panose="02040502050405020303" pitchFamily="18" charset="0"/>
              </a:rPr>
              <a:t>пептиды</a:t>
            </a:r>
            <a:r>
              <a:rPr lang="ru-RU" sz="2200" spc="-50" dirty="0" smtClean="0">
                <a:latin typeface="Georgia" panose="02040502050405020303" pitchFamily="18" charset="0"/>
              </a:rPr>
              <a:t>, которые легко усваиваются и идут на построение собственного коллагена. </a:t>
            </a:r>
          </a:p>
          <a:p>
            <a:endParaRPr lang="ru-RU" sz="2200" dirty="0" smtClean="0">
              <a:latin typeface="Georgia" panose="02040502050405020303" pitchFamily="18" charset="0"/>
            </a:endParaRPr>
          </a:p>
          <a:p>
            <a:r>
              <a:rPr lang="ru-RU" i="1" dirty="0" smtClean="0">
                <a:latin typeface="Georgia" panose="02040502050405020303" pitchFamily="18" charset="0"/>
              </a:rPr>
              <a:t>Коллаген давно используется в Японии для омоложения организма, поэтому японцы выглядят </a:t>
            </a:r>
            <a:br>
              <a:rPr lang="ru-RU" i="1" dirty="0" smtClean="0">
                <a:latin typeface="Georgia" panose="02040502050405020303" pitchFamily="18" charset="0"/>
              </a:rPr>
            </a:br>
            <a:r>
              <a:rPr lang="ru-RU" i="1" dirty="0" smtClean="0">
                <a:latin typeface="Georgia" panose="02040502050405020303" pitchFamily="18" charset="0"/>
              </a:rPr>
              <a:t>в среднем на 15 лет моложе. </a:t>
            </a:r>
            <a:endParaRPr lang="ru-RU" i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69" y="0"/>
            <a:ext cx="2859317" cy="2757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t="5624" r="36751" b="13656"/>
          <a:stretch/>
        </p:blipFill>
        <p:spPr>
          <a:xfrm>
            <a:off x="682801" y="3559479"/>
            <a:ext cx="3299668" cy="333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2203732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897300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Почему именно рыбный </a:t>
            </a:r>
            <a:r>
              <a:rPr lang="ru-RU" sz="4850" spc="-9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коллаген?</a:t>
            </a:r>
            <a:endParaRPr lang="ru-RU" sz="4850" spc="-9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3" y="2394854"/>
            <a:ext cx="6519928" cy="986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300" b="1" dirty="0" smtClean="0">
                <a:latin typeface="Georgia" panose="02040502050405020303" pitchFamily="18" charset="0"/>
              </a:rPr>
              <a:t>Структура рыбного коллагена наиболее близка к коллагену человека.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3497940"/>
            <a:ext cx="5268686" cy="4354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200" dirty="0" smtClean="0">
                <a:latin typeface="Georgia" panose="02040502050405020303" pitchFamily="18" charset="0"/>
              </a:rPr>
              <a:t>Коллаген морского происхождения (рыбный коллаген) содержит 98% натуральных веществ. Таким образом,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dirty="0" smtClean="0">
                <a:latin typeface="Georgia" panose="02040502050405020303" pitchFamily="18" charset="0"/>
              </a:rPr>
              <a:t>в одной 320 мг капсуле содержится 316 мг натурального коллагена. </a:t>
            </a:r>
          </a:p>
          <a:p>
            <a:endParaRPr lang="ru-RU" sz="2200" dirty="0">
              <a:latin typeface="Georgia" panose="02040502050405020303" pitchFamily="18" charset="0"/>
            </a:endParaRPr>
          </a:p>
          <a:p>
            <a:r>
              <a:rPr lang="ru-RU" sz="2200" dirty="0" smtClean="0">
                <a:latin typeface="Georgia" panose="02040502050405020303" pitchFamily="18" charset="0"/>
              </a:rPr>
              <a:t>Пониженная молекулярная масса 500-1000 молекул позволяет ему проще усваиваться в организме,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dirty="0" smtClean="0">
                <a:latin typeface="Georgia" panose="02040502050405020303" pitchFamily="18" charset="0"/>
              </a:rPr>
              <a:t>это происходит благодаря хорошей растворимости в воде.  </a:t>
            </a:r>
            <a:endParaRPr lang="ru-RU" sz="2200"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2386"/>
          <a:stretch/>
        </p:blipFill>
        <p:spPr>
          <a:xfrm>
            <a:off x="7271656" y="0"/>
            <a:ext cx="2859316" cy="2757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 t="7318" r="26392"/>
          <a:stretch/>
        </p:blipFill>
        <p:spPr>
          <a:xfrm>
            <a:off x="682800" y="3621992"/>
            <a:ext cx="3889200" cy="35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3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2203732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897300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Происхождение рыбного </a:t>
            </a:r>
            <a:r>
              <a:rPr lang="ru-RU" sz="4850" spc="-9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коллагена</a:t>
            </a:r>
            <a:endParaRPr lang="ru-RU" sz="4850" spc="-9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3" y="2394854"/>
            <a:ext cx="6897300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Уникальная технология извлечения коллагена позволила сделать его лучше!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4340" y="3497940"/>
            <a:ext cx="6444344" cy="4354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200" dirty="0" smtClean="0">
                <a:latin typeface="Georgia" panose="02040502050405020303" pitchFamily="18" charset="0"/>
              </a:rPr>
              <a:t>Прежде чешую очищали, </a:t>
            </a:r>
            <a:r>
              <a:rPr lang="ru-RU" sz="2200" dirty="0" err="1" smtClean="0">
                <a:latin typeface="Georgia" panose="02040502050405020303" pitchFamily="18" charset="0"/>
              </a:rPr>
              <a:t>депротеинизировали</a:t>
            </a:r>
            <a:r>
              <a:rPr lang="ru-RU" sz="2200" dirty="0" smtClean="0">
                <a:latin typeface="Georgia" panose="02040502050405020303" pitchFamily="18" charset="0"/>
              </a:rPr>
              <a:t>, </a:t>
            </a:r>
            <a:r>
              <a:rPr lang="ru-RU" sz="2200" dirty="0" err="1" smtClean="0">
                <a:latin typeface="Georgia" panose="02040502050405020303" pitchFamily="18" charset="0"/>
              </a:rPr>
              <a:t>декальцифицировали</a:t>
            </a:r>
            <a:r>
              <a:rPr lang="ru-RU" sz="2200" dirty="0" smtClean="0">
                <a:latin typeface="Georgia" panose="02040502050405020303" pitchFamily="18" charset="0"/>
              </a:rPr>
              <a:t> и варили в кипятке.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dirty="0" smtClean="0">
                <a:latin typeface="Georgia" panose="02040502050405020303" pitchFamily="18" charset="0"/>
              </a:rPr>
              <a:t>Но путем кипячения возможно извлечь всего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dirty="0" smtClean="0">
                <a:latin typeface="Georgia" panose="02040502050405020303" pitchFamily="18" charset="0"/>
              </a:rPr>
              <a:t>8-15% коллагена. Обычным способом рыбный коллаген полностью не извлекается, к тому же остается рыбный запах.</a:t>
            </a:r>
          </a:p>
          <a:p>
            <a:endParaRPr lang="ru-RU" sz="2200" dirty="0" smtClean="0">
              <a:latin typeface="Georgia" panose="02040502050405020303" pitchFamily="18" charset="0"/>
            </a:endParaRPr>
          </a:p>
          <a:p>
            <a:r>
              <a:rPr lang="ru-RU" sz="2200" dirty="0" smtClean="0">
                <a:latin typeface="Georgia" panose="02040502050405020303" pitchFamily="18" charset="0"/>
              </a:rPr>
              <a:t>И был разработан способ растворения </a:t>
            </a:r>
            <a:r>
              <a:rPr lang="ru-RU" sz="2200" dirty="0" err="1" smtClean="0">
                <a:latin typeface="Georgia" panose="02040502050405020303" pitchFamily="18" charset="0"/>
              </a:rPr>
              <a:t>сложноизвлекаемых</a:t>
            </a:r>
            <a:r>
              <a:rPr lang="ru-RU" sz="2200" dirty="0" smtClean="0">
                <a:latin typeface="Georgia" panose="02040502050405020303" pitchFamily="18" charset="0"/>
              </a:rPr>
              <a:t> </a:t>
            </a:r>
            <a:r>
              <a:rPr lang="ru-RU" sz="2200" dirty="0" err="1" smtClean="0">
                <a:latin typeface="Georgia" panose="02040502050405020303" pitchFamily="18" charset="0"/>
              </a:rPr>
              <a:t>коллагенновых</a:t>
            </a:r>
            <a:r>
              <a:rPr lang="ru-RU" sz="2200" dirty="0" smtClean="0">
                <a:latin typeface="Georgia" panose="02040502050405020303" pitchFamily="18" charset="0"/>
              </a:rPr>
              <a:t> волокон для получения более бесцветного и имеющего наименее неприятный запах коллагена. </a:t>
            </a:r>
          </a:p>
          <a:p>
            <a:endParaRPr lang="ru-RU" sz="2200" dirty="0" smtClean="0">
              <a:latin typeface="Georgia" panose="02040502050405020303" pitchFamily="18" charset="0"/>
            </a:endParaRPr>
          </a:p>
          <a:p>
            <a:endParaRPr lang="ru-RU" sz="2200" dirty="0">
              <a:latin typeface="Georgia" panose="02040502050405020303" pitchFamily="18" charset="0"/>
            </a:endParaRPr>
          </a:p>
          <a:p>
            <a:endParaRPr lang="ru-RU" sz="22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8" t="3716" r="3369" b="17818"/>
          <a:stretch/>
        </p:blipFill>
        <p:spPr>
          <a:xfrm>
            <a:off x="7271656" y="0"/>
            <a:ext cx="2859316" cy="2757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5" r="12394" b="10867"/>
          <a:stretch/>
        </p:blipFill>
        <p:spPr>
          <a:xfrm>
            <a:off x="682800" y="3616492"/>
            <a:ext cx="2973151" cy="31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2203732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897300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Происхождение рыбного </a:t>
            </a:r>
            <a:r>
              <a:rPr lang="ru-RU" sz="4850" spc="-9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коллагена</a:t>
            </a:r>
            <a:endParaRPr lang="ru-RU" sz="4850" spc="-9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3" y="2394854"/>
            <a:ext cx="9858214" cy="5164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spc="-50" dirty="0" smtClean="0">
                <a:latin typeface="Georgia" panose="02040502050405020303" pitchFamily="18" charset="0"/>
              </a:rPr>
              <a:t>В процессе производства коллагена </a:t>
            </a:r>
            <a:r>
              <a:rPr lang="en-US" sz="2400" spc="-50" dirty="0" smtClean="0">
                <a:latin typeface="Georgia" panose="02040502050405020303" pitchFamily="18" charset="0"/>
              </a:rPr>
              <a:t>KANDA</a:t>
            </a:r>
            <a:r>
              <a:rPr lang="ru-RU" sz="2400" spc="-50" dirty="0" smtClean="0">
                <a:latin typeface="Georgia" panose="02040502050405020303" pitchFamily="18" charset="0"/>
              </a:rPr>
              <a:t/>
            </a:r>
            <a:br>
              <a:rPr lang="ru-RU" sz="2400" spc="-5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из кожи и чешуи морских рыб путём гидролиза получают мелкие фрагменты — </a:t>
            </a:r>
            <a:r>
              <a:rPr lang="ru-RU" sz="2400" b="1" dirty="0" smtClean="0">
                <a:latin typeface="Georgia" panose="02040502050405020303" pitchFamily="18" charset="0"/>
              </a:rPr>
              <a:t>пептиды</a:t>
            </a:r>
            <a:r>
              <a:rPr lang="ru-RU" sz="2400" dirty="0" smtClean="0">
                <a:latin typeface="Georgia" panose="02040502050405020303" pitchFamily="18" charset="0"/>
              </a:rPr>
              <a:t>, которые легко усваиваются организмом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и идут на построение собственного коллагена.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Структура рыбьего коллагена наиболее близка к структуре коллагена человека: </a:t>
            </a:r>
            <a:r>
              <a:rPr lang="ru-RU" sz="2200" dirty="0" smtClean="0">
                <a:latin typeface="Georgia" panose="02040502050405020303" pitchFamily="18" charset="0"/>
              </a:rPr>
              <a:t>пептиды рыбного коллагена состоят из трёх аминокислот (</a:t>
            </a:r>
            <a:r>
              <a:rPr lang="ru-RU" sz="2200" dirty="0" err="1" smtClean="0">
                <a:latin typeface="Georgia" panose="02040502050405020303" pitchFamily="18" charset="0"/>
              </a:rPr>
              <a:t>трипептиды</a:t>
            </a:r>
            <a:r>
              <a:rPr lang="ru-RU" sz="2200" dirty="0" smtClean="0">
                <a:latin typeface="Georgia" panose="02040502050405020303" pitchFamily="18" charset="0"/>
              </a:rPr>
              <a:t>): глицин-</a:t>
            </a:r>
            <a:r>
              <a:rPr lang="ru-RU" sz="2200" dirty="0" err="1" smtClean="0">
                <a:latin typeface="Georgia" panose="02040502050405020303" pitchFamily="18" charset="0"/>
              </a:rPr>
              <a:t>пролин</a:t>
            </a:r>
            <a:r>
              <a:rPr lang="ru-RU" sz="2200" dirty="0" smtClean="0">
                <a:latin typeface="Georgia" panose="02040502050405020303" pitchFamily="18" charset="0"/>
              </a:rPr>
              <a:t>-X или глицин-</a:t>
            </a:r>
            <a:r>
              <a:rPr lang="ru-RU" sz="2200" dirty="0" err="1" smtClean="0">
                <a:latin typeface="Georgia" panose="02040502050405020303" pitchFamily="18" charset="0"/>
              </a:rPr>
              <a:t>гидроксипролин</a:t>
            </a:r>
            <a:r>
              <a:rPr lang="ru-RU" sz="2200" dirty="0" smtClean="0">
                <a:latin typeface="Georgia" panose="02040502050405020303" pitchFamily="18" charset="0"/>
              </a:rPr>
              <a:t>-X </a:t>
            </a:r>
            <a:br>
              <a:rPr lang="ru-RU" sz="2200" dirty="0" smtClean="0">
                <a:latin typeface="Georgia" panose="02040502050405020303" pitchFamily="18" charset="0"/>
              </a:rPr>
            </a:br>
            <a:r>
              <a:rPr lang="ru-RU" sz="2200" dirty="0" smtClean="0">
                <a:latin typeface="Georgia" panose="02040502050405020303" pitchFamily="18" charset="0"/>
              </a:rPr>
              <a:t>(где Х- какая-либо аминокислота, чаще лизин или </a:t>
            </a:r>
            <a:r>
              <a:rPr lang="ru-RU" sz="2200" dirty="0" err="1" smtClean="0">
                <a:latin typeface="Georgia" panose="02040502050405020303" pitchFamily="18" charset="0"/>
              </a:rPr>
              <a:t>гидроксилизин</a:t>
            </a:r>
            <a:r>
              <a:rPr lang="ru-RU" sz="2200" dirty="0" smtClean="0">
                <a:latin typeface="Georgia" panose="02040502050405020303" pitchFamily="18" charset="0"/>
              </a:rPr>
              <a:t>). </a:t>
            </a:r>
          </a:p>
          <a:p>
            <a:endParaRPr lang="ru-RU" sz="2200" dirty="0">
              <a:latin typeface="Georgia" panose="02040502050405020303" pitchFamily="18" charset="0"/>
            </a:endParaRPr>
          </a:p>
          <a:p>
            <a:r>
              <a:rPr lang="ru-RU" sz="2200" dirty="0" smtClean="0">
                <a:latin typeface="Georgia" panose="02040502050405020303" pitchFamily="18" charset="0"/>
              </a:rPr>
              <a:t>Применение пептидов коллагена </a:t>
            </a:r>
            <a:r>
              <a:rPr lang="en-US" sz="2200" dirty="0" smtClean="0">
                <a:latin typeface="Georgia" panose="02040502050405020303" pitchFamily="18" charset="0"/>
              </a:rPr>
              <a:t>KANDA </a:t>
            </a:r>
            <a:r>
              <a:rPr lang="ru-RU" sz="2200" dirty="0" smtClean="0">
                <a:latin typeface="Georgia" panose="02040502050405020303" pitchFamily="18" charset="0"/>
              </a:rPr>
              <a:t>обеспечивает организм достаточным количеством глицина, </a:t>
            </a:r>
            <a:r>
              <a:rPr lang="ru-RU" sz="2200" dirty="0" err="1" smtClean="0">
                <a:latin typeface="Georgia" panose="02040502050405020303" pitchFamily="18" charset="0"/>
              </a:rPr>
              <a:t>пролина</a:t>
            </a:r>
            <a:r>
              <a:rPr lang="ru-RU" sz="2200" dirty="0" smtClean="0">
                <a:latin typeface="Georgia" panose="02040502050405020303" pitchFamily="18" charset="0"/>
              </a:rPr>
              <a:t> и </a:t>
            </a:r>
            <a:r>
              <a:rPr lang="ru-RU" sz="2200" dirty="0" err="1" smtClean="0">
                <a:latin typeface="Georgia" panose="02040502050405020303" pitchFamily="18" charset="0"/>
              </a:rPr>
              <a:t>гидроксипролина</a:t>
            </a:r>
            <a:r>
              <a:rPr lang="ru-RU" sz="2200" dirty="0" smtClean="0">
                <a:latin typeface="Georgia" panose="02040502050405020303" pitchFamily="18" charset="0"/>
              </a:rPr>
              <a:t>, поставляя необходимый материал для синтеза собственного коллагена.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8" t="3716" r="3369" b="17818"/>
          <a:stretch/>
        </p:blipFill>
        <p:spPr>
          <a:xfrm>
            <a:off x="7271656" y="0"/>
            <a:ext cx="2859316" cy="27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5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82800" y="2203732"/>
            <a:ext cx="6269543" cy="0"/>
          </a:xfrm>
          <a:prstGeom prst="line">
            <a:avLst/>
          </a:prstGeom>
          <a:ln w="57150">
            <a:solidFill>
              <a:srgbClr val="E8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043" y="464457"/>
            <a:ext cx="6897300" cy="1262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Показания</a:t>
            </a:r>
          </a:p>
          <a:p>
            <a:r>
              <a:rPr lang="ru-RU" sz="485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 применению:</a:t>
            </a:r>
            <a:endParaRPr lang="ru-RU" sz="4850" spc="-9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2" y="2394854"/>
            <a:ext cx="9785643" cy="473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Артрит,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Артроз,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Georgia" panose="02040502050405020303" pitchFamily="18" charset="0"/>
              </a:rPr>
              <a:t>Остеоартроз</a:t>
            </a:r>
            <a:r>
              <a:rPr lang="ru-RU" sz="2000" dirty="0" smtClean="0">
                <a:latin typeface="Georgia" panose="02040502050405020303" pitchFamily="18" charset="0"/>
              </a:rPr>
              <a:t>,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Деформирующий </a:t>
            </a:r>
            <a:r>
              <a:rPr lang="ru-RU" sz="2000" dirty="0" err="1" smtClean="0">
                <a:latin typeface="Georgia" panose="02040502050405020303" pitchFamily="18" charset="0"/>
              </a:rPr>
              <a:t>остеоартроз</a:t>
            </a:r>
            <a:r>
              <a:rPr lang="ru-RU" sz="2000" dirty="0" smtClean="0">
                <a:latin typeface="Georgia" panose="02040502050405020303" pitchFamily="18" charset="0"/>
              </a:rPr>
              <a:t>,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Ревматоидный артрит,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Дисплазия тазобедренного сустава,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Повреждения межпозвоночных дисков,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Травмы (переломы и растяжения), а так же после хирургического вмешательства для скорейшего восстановления,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Интенсивные силовые нагрузки (профилактика заболеваний суставов),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Укрепление связок, сухожилий и предотвращение спортивных травм,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Улучшение тонуса кожи,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Georgia" panose="02040502050405020303" pitchFamily="18" charset="0"/>
              </a:rPr>
              <a:t>Коррекциия</a:t>
            </a:r>
            <a:r>
              <a:rPr lang="ru-RU" sz="2000" dirty="0" smtClean="0">
                <a:latin typeface="Georgia" panose="02040502050405020303" pitchFamily="18" charset="0"/>
              </a:rPr>
              <a:t> и поддержание стройной фигуры,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Профилактика сердечно-сосудистых и многих других заболеваний.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664"/>
          <a:stretch/>
        </p:blipFill>
        <p:spPr>
          <a:xfrm>
            <a:off x="7271656" y="1"/>
            <a:ext cx="2859315" cy="27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3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1447</Words>
  <Application>Microsoft Office PowerPoint</Application>
  <PresentationFormat>Произвольный</PresentationFormat>
  <Paragraphs>182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irkavinny</dc:creator>
  <cp:lastModifiedBy>irkavinny</cp:lastModifiedBy>
  <cp:revision>54</cp:revision>
  <dcterms:created xsi:type="dcterms:W3CDTF">2015-02-07T21:02:57Z</dcterms:created>
  <dcterms:modified xsi:type="dcterms:W3CDTF">2015-02-10T13:41:41Z</dcterms:modified>
</cp:coreProperties>
</file>